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78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sans titre" id="{5BA7133C-199A-4EC7-9518-8C070F646322}">
          <p14:sldIdLst>
            <p14:sldId id="256"/>
            <p14:sldId id="257"/>
            <p14:sldId id="258"/>
            <p14:sldId id="259"/>
            <p14:sldId id="260"/>
          </p14:sldIdLst>
        </p14:section>
        <p14:section name="Section sans titre" id="{DE0BBF3B-24A2-49AA-8F66-A8B5E967F0FC}">
          <p14:sldIdLst>
            <p14:sldId id="261"/>
            <p14:sldId id="262"/>
            <p14:sldId id="263"/>
            <p14:sldId id="264"/>
            <p14:sldId id="266"/>
          </p14:sldIdLst>
        </p14:section>
        <p14:section name="Section sans titre" id="{45F89C23-9F6D-4212-8D75-45C7D25A9884}">
          <p14:sldIdLst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222" autoAdjust="0"/>
  </p:normalViewPr>
  <p:slideViewPr>
    <p:cSldViewPr snapToGrid="0">
      <p:cViewPr varScale="1">
        <p:scale>
          <a:sx n="110" d="100"/>
          <a:sy n="110" d="100"/>
        </p:scale>
        <p:origin x="6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DBF3A-9F6F-4792-9AE1-135A3ECA7E94}" type="datetimeFigureOut">
              <a:rPr lang="fr-FR" smtClean="0"/>
              <a:t>14/04/2023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91354-FEB5-4DD7-B6B2-72E7FDB107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9661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F582-0CF6-4E4D-82B9-3A3083DE6A56}" type="datetimeFigureOut">
              <a:rPr lang="fr-FR" smtClean="0"/>
              <a:t>14/04/2023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E6E2-06B7-498E-8CDD-ECAC17893F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5861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F582-0CF6-4E4D-82B9-3A3083DE6A56}" type="datetimeFigureOut">
              <a:rPr lang="fr-FR" smtClean="0"/>
              <a:t>14/04/2023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E6E2-06B7-498E-8CDD-ECAC17893F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258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F582-0CF6-4E4D-82B9-3A3083DE6A56}" type="datetimeFigureOut">
              <a:rPr lang="fr-FR" smtClean="0"/>
              <a:t>14/04/2023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E6E2-06B7-498E-8CDD-ECAC17893F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7980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F582-0CF6-4E4D-82B9-3A3083DE6A56}" type="datetimeFigureOut">
              <a:rPr lang="fr-FR" smtClean="0"/>
              <a:t>14/04/2023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E6E2-06B7-498E-8CDD-ECAC17893F91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7259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F582-0CF6-4E4D-82B9-3A3083DE6A56}" type="datetimeFigureOut">
              <a:rPr lang="fr-FR" smtClean="0"/>
              <a:t>14/04/2023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E6E2-06B7-498E-8CDD-ECAC17893F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261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F582-0CF6-4E4D-82B9-3A3083DE6A56}" type="datetimeFigureOut">
              <a:rPr lang="fr-FR" smtClean="0"/>
              <a:t>14/04/2023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E6E2-06B7-498E-8CDD-ECAC17893F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3817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F582-0CF6-4E4D-82B9-3A3083DE6A56}" type="datetimeFigureOut">
              <a:rPr lang="fr-FR" smtClean="0"/>
              <a:t>14/04/2023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E6E2-06B7-498E-8CDD-ECAC17893F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266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F582-0CF6-4E4D-82B9-3A3083DE6A56}" type="datetimeFigureOut">
              <a:rPr lang="fr-FR" smtClean="0"/>
              <a:t>14/04/2023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E6E2-06B7-498E-8CDD-ECAC17893F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3862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F582-0CF6-4E4D-82B9-3A3083DE6A56}" type="datetimeFigureOut">
              <a:rPr lang="fr-FR" smtClean="0"/>
              <a:t>14/04/2023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E6E2-06B7-498E-8CDD-ECAC17893F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060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F582-0CF6-4E4D-82B9-3A3083DE6A56}" type="datetimeFigureOut">
              <a:rPr lang="fr-FR" smtClean="0"/>
              <a:t>14/04/2023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E6E2-06B7-498E-8CDD-ECAC17893F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0248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F582-0CF6-4E4D-82B9-3A3083DE6A56}" type="datetimeFigureOut">
              <a:rPr lang="fr-FR" smtClean="0"/>
              <a:t>14/04/2023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E6E2-06B7-498E-8CDD-ECAC17893F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2083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F582-0CF6-4E4D-82B9-3A3083DE6A56}" type="datetimeFigureOut">
              <a:rPr lang="fr-FR" smtClean="0"/>
              <a:t>14/04/2023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E6E2-06B7-498E-8CDD-ECAC17893F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95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F582-0CF6-4E4D-82B9-3A3083DE6A56}" type="datetimeFigureOut">
              <a:rPr lang="fr-FR" smtClean="0"/>
              <a:t>14/04/2023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E6E2-06B7-498E-8CDD-ECAC17893F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2643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F582-0CF6-4E4D-82B9-3A3083DE6A56}" type="datetimeFigureOut">
              <a:rPr lang="fr-FR" smtClean="0"/>
              <a:t>14/04/2023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E6E2-06B7-498E-8CDD-ECAC17893F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403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F582-0CF6-4E4D-82B9-3A3083DE6A56}" type="datetimeFigureOut">
              <a:rPr lang="fr-FR" smtClean="0"/>
              <a:t>14/04/2023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E6E2-06B7-498E-8CDD-ECAC17893F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7803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F582-0CF6-4E4D-82B9-3A3083DE6A56}" type="datetimeFigureOut">
              <a:rPr lang="fr-FR" smtClean="0"/>
              <a:t>14/04/2023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E6E2-06B7-498E-8CDD-ECAC17893F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8234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F582-0CF6-4E4D-82B9-3A3083DE6A56}" type="datetimeFigureOut">
              <a:rPr lang="fr-FR" smtClean="0"/>
              <a:t>14/04/2023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E6E2-06B7-498E-8CDD-ECAC17893F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839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7E8F582-0CF6-4E4D-82B9-3A3083DE6A56}" type="datetimeFigureOut">
              <a:rPr lang="fr-FR" smtClean="0"/>
              <a:t>14/04/2023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4E6E2-06B7-498E-8CDD-ECAC17893F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86449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D" sz="5500" b="1" dirty="0"/>
              <a:t>Nous avons de l’espoir…</a:t>
            </a:r>
            <a:endParaRPr lang="fr-FR" sz="55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CD" sz="2800" dirty="0">
                <a:solidFill>
                  <a:schemeClr val="bg1"/>
                </a:solidFill>
              </a:rPr>
              <a:t>BANA YA KIVUVU, RDC</a:t>
            </a:r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4" name="Imag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847" y="-146605"/>
            <a:ext cx="5759355" cy="419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4237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0"/>
          <p:cNvSpPr txBox="1">
            <a:spLocks noChangeArrowheads="1"/>
          </p:cNvSpPr>
          <p:nvPr/>
        </p:nvSpPr>
        <p:spPr bwMode="auto">
          <a:xfrm>
            <a:off x="708024" y="0"/>
            <a:ext cx="351237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fr-FR" b="1" dirty="0"/>
              <a:t>BOMO : femmes </a:t>
            </a:r>
            <a:r>
              <a:rPr lang="en-US" altLang="fr-FR" b="1" dirty="0" err="1"/>
              <a:t>défavorisées</a:t>
            </a:r>
            <a:r>
              <a:rPr lang="en-US" altLang="fr-FR" b="1" dirty="0"/>
              <a:t> (</a:t>
            </a:r>
            <a:r>
              <a:rPr lang="en-US" altLang="fr-FR" b="1" dirty="0" err="1"/>
              <a:t>Boende</a:t>
            </a:r>
            <a:r>
              <a:rPr lang="en-US" altLang="fr-FR" b="1" dirty="0"/>
              <a:t> et Kinshasa)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23885" y="52344"/>
            <a:ext cx="4581489" cy="3608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58" y="3660736"/>
            <a:ext cx="4778061" cy="2977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1" y="1856539"/>
            <a:ext cx="6223887" cy="4662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955691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40991" y="3919249"/>
            <a:ext cx="6256757" cy="1840106"/>
          </a:xfrm>
        </p:spPr>
        <p:txBody>
          <a:bodyPr/>
          <a:lstStyle/>
          <a:p>
            <a:r>
              <a:rPr lang="fr-CD" sz="13800" b="1" dirty="0">
                <a:solidFill>
                  <a:schemeClr val="bg1"/>
                </a:solidFill>
              </a:rPr>
              <a:t>MERCI!</a:t>
            </a:r>
            <a:endParaRPr lang="fr-FR" sz="13800" b="1" dirty="0">
              <a:solidFill>
                <a:schemeClr val="bg1"/>
              </a:solidFill>
            </a:endParaRPr>
          </a:p>
        </p:txBody>
      </p:sp>
      <p:pic>
        <p:nvPicPr>
          <p:cNvPr id="3" name="Image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991" y="436728"/>
            <a:ext cx="6086336" cy="381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829" y="-75063"/>
            <a:ext cx="5349922" cy="69330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8989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4956199" cy="1762448"/>
          </a:xfrm>
        </p:spPr>
        <p:txBody>
          <a:bodyPr/>
          <a:lstStyle/>
          <a:p>
            <a:r>
              <a:rPr lang="fr-CD" b="1" dirty="0">
                <a:solidFill>
                  <a:srgbClr val="FFFF00"/>
                </a:solidFill>
              </a:rPr>
              <a:t>Maison de l’Espoir</a:t>
            </a:r>
            <a:br>
              <a:rPr lang="fr-CD" b="1" dirty="0">
                <a:solidFill>
                  <a:srgbClr val="FFFF00"/>
                </a:solidFill>
              </a:rPr>
            </a:br>
            <a:br>
              <a:rPr lang="fr-CD" b="1" dirty="0">
                <a:solidFill>
                  <a:srgbClr val="FFFF00"/>
                </a:solidFill>
              </a:rPr>
            </a:br>
            <a:r>
              <a:rPr lang="fr-CD" sz="2000" b="1" dirty="0">
                <a:solidFill>
                  <a:schemeClr val="bg1"/>
                </a:solidFill>
              </a:rPr>
              <a:t>Uniquement pour les garçons de 9-18 ans, tous vont à l’école</a:t>
            </a:r>
            <a:br>
              <a:rPr lang="fr-CD" sz="1600" b="1" dirty="0">
                <a:solidFill>
                  <a:schemeClr val="bg1"/>
                </a:solidFill>
              </a:rPr>
            </a:br>
            <a:endParaRPr lang="fr-FR" b="1" dirty="0">
              <a:solidFill>
                <a:srgbClr val="FFFF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669" y="0"/>
            <a:ext cx="6272010" cy="3403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623" y="3196231"/>
            <a:ext cx="5896084" cy="3316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6252" y="3289413"/>
            <a:ext cx="5730427" cy="3223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4784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D" sz="4800" b="1" dirty="0"/>
              <a:t>Grâce Viviane</a:t>
            </a:r>
            <a:endParaRPr lang="fr-FR" sz="4800" b="1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630742" y="5587501"/>
            <a:ext cx="4396338" cy="819887"/>
          </a:xfrm>
        </p:spPr>
        <p:txBody>
          <a:bodyPr/>
          <a:lstStyle/>
          <a:p>
            <a:r>
              <a:rPr lang="fr-CD" dirty="0"/>
              <a:t>Couple KIMBIESE, Parent-Educateur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2" y="1263419"/>
            <a:ext cx="3375316" cy="4324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Espace réservé du texte 6"/>
          <p:cNvSpPr>
            <a:spLocks noGrp="1"/>
          </p:cNvSpPr>
          <p:nvPr>
            <p:ph type="body" sz="quarter" idx="3"/>
          </p:nvPr>
        </p:nvSpPr>
        <p:spPr>
          <a:xfrm>
            <a:off x="5654495" y="452718"/>
            <a:ext cx="4777392" cy="810701"/>
          </a:xfrm>
        </p:spPr>
        <p:txBody>
          <a:bodyPr/>
          <a:lstStyle/>
          <a:p>
            <a:r>
              <a:rPr lang="fr-CD" sz="2800" dirty="0">
                <a:solidFill>
                  <a:schemeClr val="accent5">
                    <a:lumMod val="75000"/>
                  </a:schemeClr>
                </a:solidFill>
              </a:rPr>
              <a:t>Maison pour les petits. Tous vont à l’école.</a:t>
            </a:r>
            <a:endParaRPr lang="fr-FR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" name="Espace réservé du contenu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132" y="1393320"/>
            <a:ext cx="4627755" cy="5239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623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577872" y="-54117"/>
            <a:ext cx="9404723" cy="1872206"/>
          </a:xfrm>
        </p:spPr>
        <p:txBody>
          <a:bodyPr/>
          <a:lstStyle/>
          <a:p>
            <a:r>
              <a:rPr lang="fr-CD" sz="4000" b="1" dirty="0">
                <a:solidFill>
                  <a:schemeClr val="bg1"/>
                </a:solidFill>
              </a:rPr>
              <a:t>Maison de BAKOLE</a:t>
            </a:r>
            <a:r>
              <a:rPr lang="fr-CD" sz="4000" dirty="0"/>
              <a:t>,</a:t>
            </a:r>
            <a:br>
              <a:rPr lang="fr-CD" dirty="0"/>
            </a:br>
            <a:r>
              <a:rPr lang="fr-CD" sz="2400" dirty="0">
                <a:solidFill>
                  <a:schemeClr val="tx1"/>
                </a:solidFill>
              </a:rPr>
              <a:t>De 0 à 18 ans, exclusivement ceux qui n’ont pas fréquenté la rue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idx="1"/>
          </p:nvPr>
        </p:nvSpPr>
        <p:spPr>
          <a:xfrm>
            <a:off x="784585" y="5680075"/>
            <a:ext cx="4396338" cy="576262"/>
          </a:xfrm>
        </p:spPr>
        <p:txBody>
          <a:bodyPr/>
          <a:lstStyle/>
          <a:p>
            <a:r>
              <a:rPr lang="fr-CD" dirty="0">
                <a:solidFill>
                  <a:schemeClr val="bg1"/>
                </a:solidFill>
              </a:rPr>
              <a:t>Lors de la fête de Noël 2022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5" name="Espace réservé du contenu 1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916" y="4081838"/>
            <a:ext cx="5440442" cy="27761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Espace réservé du contenu 1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715" y="1078174"/>
            <a:ext cx="5040573" cy="33617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6" y="1237334"/>
            <a:ext cx="3342251" cy="4456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043" y="1237334"/>
            <a:ext cx="4309146" cy="3130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287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058235" y="336808"/>
            <a:ext cx="9404723" cy="1400530"/>
          </a:xfrm>
        </p:spPr>
        <p:txBody>
          <a:bodyPr/>
          <a:lstStyle/>
          <a:p>
            <a:r>
              <a:rPr lang="fr-CD" b="1" dirty="0">
                <a:solidFill>
                  <a:schemeClr val="bg1"/>
                </a:solidFill>
              </a:rPr>
              <a:t>Maison de BAKOLE et Havre de Paix en apprentissage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12" name="Espace réservé du contenu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2" y="1624084"/>
            <a:ext cx="11778019" cy="5233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56539414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15443" y="193146"/>
            <a:ext cx="3854927" cy="865568"/>
          </a:xfrm>
        </p:spPr>
        <p:txBody>
          <a:bodyPr/>
          <a:lstStyle/>
          <a:p>
            <a:r>
              <a:rPr lang="fr-CD" sz="3600" b="1" dirty="0">
                <a:solidFill>
                  <a:schemeClr val="bg1"/>
                </a:solidFill>
              </a:rPr>
              <a:t>HAVRE DE PAIX</a:t>
            </a:r>
            <a:endParaRPr lang="fr-FR" sz="3600" b="1" dirty="0">
              <a:solidFill>
                <a:schemeClr val="bg1"/>
              </a:solidFill>
            </a:endParaRP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395" y="1931831"/>
            <a:ext cx="6574441" cy="4801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>
          <a:xfrm>
            <a:off x="215828" y="1560991"/>
            <a:ext cx="4027983" cy="460799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D" sz="2600" dirty="0"/>
              <a:t>Uniquement pour les filles, toutes sont scolarisées.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D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D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D" sz="2600" dirty="0"/>
              <a:t>Présentement elles sont à BAKOLE, en attendant la construction de leur maison.</a:t>
            </a:r>
          </a:p>
          <a:p>
            <a:endParaRPr lang="fr-CD" sz="24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3811" y="743145"/>
            <a:ext cx="4402972" cy="20606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1158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D" sz="4800" b="1" dirty="0">
                <a:solidFill>
                  <a:schemeClr val="bg1"/>
                </a:solidFill>
              </a:rPr>
              <a:t>EVANGELISATION</a:t>
            </a:r>
            <a:endParaRPr lang="fr-FR" sz="4800" b="1" dirty="0">
              <a:solidFill>
                <a:schemeClr val="bg1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489397" y="1403797"/>
            <a:ext cx="5434884" cy="1025713"/>
          </a:xfrm>
        </p:spPr>
        <p:txBody>
          <a:bodyPr/>
          <a:lstStyle/>
          <a:p>
            <a:r>
              <a:rPr lang="fr-CD" dirty="0">
                <a:solidFill>
                  <a:srgbClr val="00B0F0"/>
                </a:solidFill>
              </a:rPr>
              <a:t>Place de la Victoire, Maison de la Bible, une moyenne 30 enfants de la rue sont réunis chaque jeudi. </a:t>
            </a:r>
            <a:endParaRPr lang="fr-FR" dirty="0">
              <a:solidFill>
                <a:srgbClr val="00B0F0"/>
              </a:solidFill>
            </a:endParaRPr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7" y="2601532"/>
            <a:ext cx="5602311" cy="3940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Espace réservé du texte 7"/>
          <p:cNvSpPr>
            <a:spLocks noGrp="1"/>
          </p:cNvSpPr>
          <p:nvPr>
            <p:ph type="body" sz="quarter" idx="3"/>
          </p:nvPr>
        </p:nvSpPr>
        <p:spPr>
          <a:xfrm>
            <a:off x="6091708" y="476519"/>
            <a:ext cx="5331853" cy="574359"/>
          </a:xfrm>
        </p:spPr>
        <p:txBody>
          <a:bodyPr/>
          <a:lstStyle/>
          <a:p>
            <a:r>
              <a:rPr lang="fr-CD" sz="2800" dirty="0">
                <a:solidFill>
                  <a:srgbClr val="002060"/>
                </a:solidFill>
              </a:rPr>
              <a:t>Rond point NGABA, à l’Eglise EVC</a:t>
            </a:r>
            <a:endParaRPr lang="fr-FR" sz="2800" dirty="0">
              <a:solidFill>
                <a:srgbClr val="002060"/>
              </a:solidFill>
            </a:endParaRPr>
          </a:p>
        </p:txBody>
      </p:sp>
      <p:pic>
        <p:nvPicPr>
          <p:cNvPr id="11" name="Espace réservé du contenu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08" y="545053"/>
            <a:ext cx="5512158" cy="3940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255" y="4057330"/>
            <a:ext cx="3885063" cy="29137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422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03" y="5017952"/>
            <a:ext cx="9404723" cy="1840047"/>
          </a:xfrm>
        </p:spPr>
        <p:txBody>
          <a:bodyPr/>
          <a:lstStyle/>
          <a:p>
            <a:r>
              <a:rPr lang="fr-CD" sz="4000" b="1" dirty="0">
                <a:solidFill>
                  <a:schemeClr val="bg1"/>
                </a:solidFill>
              </a:rPr>
              <a:t>Prison Centrale de MAKALA</a:t>
            </a:r>
            <a:r>
              <a:rPr lang="fr-CD" b="1" dirty="0">
                <a:solidFill>
                  <a:schemeClr val="bg1"/>
                </a:solidFill>
              </a:rPr>
              <a:t>, </a:t>
            </a:r>
            <a:r>
              <a:rPr lang="fr-CD" sz="2800" b="1" dirty="0">
                <a:solidFill>
                  <a:schemeClr val="bg1"/>
                </a:solidFill>
              </a:rPr>
              <a:t>aux </a:t>
            </a:r>
            <a:r>
              <a:rPr lang="fr-CD" sz="2400" b="1" dirty="0">
                <a:solidFill>
                  <a:schemeClr val="bg1"/>
                </a:solidFill>
              </a:rPr>
              <a:t>pavillons 9 et 10, nous un repas chaud est offert chaque mardi à près de 600 mineurs détenus. Soin primaire et accompagnement psycho-social aussi,</a:t>
            </a:r>
            <a:endParaRPr lang="fr-FR" sz="2800" b="1" dirty="0">
              <a:solidFill>
                <a:schemeClr val="bg1"/>
              </a:solidFill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00" y="0"/>
            <a:ext cx="4559121" cy="4921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638" y="-1"/>
            <a:ext cx="4708307" cy="4921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056759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142875"/>
            <a:ext cx="9404350" cy="1955800"/>
          </a:xfrm>
        </p:spPr>
        <p:txBody>
          <a:bodyPr/>
          <a:lstStyle/>
          <a:p>
            <a:r>
              <a:rPr lang="fr-CD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BOMO-BOENDE dans le Grand Equateur</a:t>
            </a:r>
            <a:r>
              <a:rPr lang="fr-CD" dirty="0"/>
              <a:t>, </a:t>
            </a:r>
            <a:r>
              <a:rPr lang="fr-CD" sz="2400" dirty="0"/>
              <a:t>les filles sont formées en coupe et couture. Sensibilisées pour plus d’autonomie et de dignité</a:t>
            </a:r>
            <a:endParaRPr lang="fr-FR" sz="24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984" y="1294416"/>
            <a:ext cx="4656549" cy="2765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534" y="954763"/>
            <a:ext cx="4593466" cy="3445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53" y="1651379"/>
            <a:ext cx="2842778" cy="5049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722" y="3901830"/>
            <a:ext cx="5016121" cy="2823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978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467</TotalTime>
  <Words>201</Words>
  <Application>Microsoft Macintosh PowerPoint</Application>
  <PresentationFormat>Grand écran</PresentationFormat>
  <Paragraphs>21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Ion</vt:lpstr>
      <vt:lpstr>Nous avons de l’espoir…</vt:lpstr>
      <vt:lpstr>Maison de l’Espoir  Uniquement pour les garçons de 9-18 ans, tous vont à l’école </vt:lpstr>
      <vt:lpstr>Grâce Viviane</vt:lpstr>
      <vt:lpstr>Maison de BAKOLE, De 0 à 18 ans, exclusivement ceux qui n’ont pas fréquenté la rue</vt:lpstr>
      <vt:lpstr>Maison de BAKOLE et Havre de Paix en apprentissage</vt:lpstr>
      <vt:lpstr>HAVRE DE PAIX</vt:lpstr>
      <vt:lpstr>EVANGELISATION</vt:lpstr>
      <vt:lpstr>Prison Centrale de MAKALA, aux pavillons 9 et 10, nous un repas chaud est offert chaque mardi à près de 600 mineurs détenus. Soin primaire et accompagnement psycho-social aussi,</vt:lpstr>
      <vt:lpstr>BOMO-BOENDE dans le Grand Equateur, les filles sont formées en coupe et couture. Sensibilisées pour plus d’autonomie et de dignité</vt:lpstr>
      <vt:lpstr>Présentation PowerPoint</vt:lpstr>
      <vt:lpstr>MERCI!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Nous avons de l’espoir…</dc:title>
  <dc:creator>CL PPUKIN PC</dc:creator>
  <cp:lastModifiedBy>Danielle Curchod</cp:lastModifiedBy>
  <cp:revision>27</cp:revision>
  <dcterms:created xsi:type="dcterms:W3CDTF">2023-04-13T09:52:35Z</dcterms:created>
  <dcterms:modified xsi:type="dcterms:W3CDTF">2023-04-14T09:35:18Z</dcterms:modified>
</cp:coreProperties>
</file>